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77" r:id="rId5"/>
    <p:sldId id="279" r:id="rId6"/>
    <p:sldId id="260" r:id="rId7"/>
    <p:sldId id="261" r:id="rId8"/>
    <p:sldId id="262" r:id="rId9"/>
    <p:sldId id="270" r:id="rId10"/>
    <p:sldId id="264" r:id="rId11"/>
    <p:sldId id="271" r:id="rId12"/>
    <p:sldId id="280" r:id="rId13"/>
    <p:sldId id="267" r:id="rId14"/>
    <p:sldId id="268" r:id="rId15"/>
    <p:sldId id="269" r:id="rId16"/>
    <p:sldId id="28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14" autoAdjust="0"/>
    <p:restoredTop sz="85458" autoAdjust="0"/>
  </p:normalViewPr>
  <p:slideViewPr>
    <p:cSldViewPr snapToGrid="0" showGuides="1">
      <p:cViewPr varScale="1">
        <p:scale>
          <a:sx n="69" d="100"/>
          <a:sy n="69" d="100"/>
        </p:scale>
        <p:origin x="-192" y="-72"/>
      </p:cViewPr>
      <p:guideLst>
        <p:guide orient="horz" pos="2160"/>
        <p:guide orient="horz" pos="13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784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จากข้อกำหนดด้านการป่าไม้ของ </a:t>
            </a:r>
            <a:r>
              <a:rPr lang="en-US" baseline="0" dirty="0" smtClean="0"/>
              <a:t>EU </a:t>
            </a:r>
            <a:r>
              <a:rPr lang="th-TH" baseline="0" dirty="0" smtClean="0"/>
              <a:t>ฉบับที่ </a:t>
            </a:r>
            <a:r>
              <a:rPr lang="en-US" baseline="0" dirty="0" smtClean="0"/>
              <a:t>995/2010 (</a:t>
            </a:r>
            <a:r>
              <a:rPr lang="en-GB" baseline="0" dirty="0" smtClean="0"/>
              <a:t>EU Timber Regulation No 995/2010)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589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จากข้อกำหนดการดำเนินงานของ </a:t>
            </a:r>
            <a:r>
              <a:rPr lang="en-US" baseline="0" dirty="0" smtClean="0"/>
              <a:t>EU</a:t>
            </a:r>
            <a:r>
              <a:rPr lang="th-TH" baseline="0" dirty="0" smtClean="0"/>
              <a:t> (</a:t>
            </a:r>
            <a:r>
              <a:rPr lang="en-US" baseline="0" dirty="0" smtClean="0"/>
              <a:t>EU Implementing Regulation)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80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จากข้อกำหนดการดำเนินงานของ </a:t>
            </a:r>
            <a:r>
              <a:rPr lang="en-US" baseline="0" dirty="0" smtClean="0"/>
              <a:t>EU</a:t>
            </a:r>
            <a:r>
              <a:rPr lang="th-TH" baseline="0" dirty="0" smtClean="0"/>
              <a:t> (</a:t>
            </a:r>
            <a:r>
              <a:rPr lang="en-US" baseline="0" dirty="0" smtClean="0"/>
              <a:t>EU Implementing Regulation)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362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i="0" dirty="0" smtClean="0"/>
              <a:t>The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availability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of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legally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verified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timber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or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timber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products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is</a:t>
            </a:r>
            <a:r>
              <a:rPr lang="de-DE" i="0" baseline="0" dirty="0" smtClean="0"/>
              <a:t> limited, </a:t>
            </a:r>
            <a:r>
              <a:rPr lang="de-DE" i="0" baseline="0" dirty="0" err="1" smtClean="0"/>
              <a:t>as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majority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of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legally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verified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forests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are</a:t>
            </a:r>
            <a:r>
              <a:rPr lang="de-DE" i="0" baseline="0" dirty="0" smtClean="0"/>
              <a:t> in </a:t>
            </a:r>
            <a:r>
              <a:rPr lang="de-DE" i="0" baseline="0" dirty="0" err="1" smtClean="0"/>
              <a:t>Africa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Southeast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Asia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South </a:t>
            </a:r>
            <a:r>
              <a:rPr lang="de-DE" i="0" baseline="0" dirty="0" err="1" smtClean="0"/>
              <a:t>America</a:t>
            </a:r>
            <a:r>
              <a:rPr lang="de-DE" i="0" baseline="0" dirty="0" smtClean="0"/>
              <a:t>. </a:t>
            </a:r>
            <a:r>
              <a:rPr lang="de-DE" i="0" baseline="0" dirty="0" err="1" smtClean="0"/>
              <a:t>They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mainly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come</a:t>
            </a:r>
            <a:r>
              <a:rPr lang="de-DE" i="0" baseline="0" dirty="0" smtClean="0"/>
              <a:t> in </a:t>
            </a:r>
            <a:r>
              <a:rPr lang="de-DE" i="0" baseline="0" dirty="0" err="1" smtClean="0"/>
              <a:t>the</a:t>
            </a:r>
            <a:r>
              <a:rPr lang="de-DE" i="0" baseline="0" dirty="0" smtClean="0"/>
              <a:t> form </a:t>
            </a:r>
            <a:r>
              <a:rPr lang="de-DE" i="0" baseline="0" dirty="0" err="1" smtClean="0"/>
              <a:t>of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logs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sawn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timber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and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some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panel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products</a:t>
            </a:r>
            <a:r>
              <a:rPr lang="de-DE" i="0" baseline="0" dirty="0" smtClean="0"/>
              <a:t>, so </a:t>
            </a:r>
            <a:r>
              <a:rPr lang="de-DE" i="0" baseline="0" dirty="0" err="1" smtClean="0"/>
              <a:t>mainly</a:t>
            </a:r>
            <a:r>
              <a:rPr lang="de-DE" i="0" baseline="0" dirty="0" smtClean="0"/>
              <a:t> semi-</a:t>
            </a:r>
            <a:r>
              <a:rPr lang="de-DE" i="0" baseline="0" dirty="0" err="1" smtClean="0"/>
              <a:t>processed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products</a:t>
            </a:r>
            <a:r>
              <a:rPr lang="de-DE" i="0" baseline="0" dirty="0" smtClean="0"/>
              <a:t>. In </a:t>
            </a:r>
            <a:r>
              <a:rPr lang="de-DE" i="0" baseline="0" dirty="0" err="1" smtClean="0"/>
              <a:t>addition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many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companies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that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are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legally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verified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see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this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as</a:t>
            </a:r>
            <a:r>
              <a:rPr lang="de-DE" i="0" baseline="0" dirty="0" smtClean="0"/>
              <a:t> a </a:t>
            </a:r>
            <a:r>
              <a:rPr lang="de-DE" i="0" baseline="0" dirty="0" err="1" smtClean="0"/>
              <a:t>stepping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stone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before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getting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forest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certification</a:t>
            </a:r>
            <a:r>
              <a:rPr lang="de-DE" i="0" baseline="0" dirty="0" smtClean="0"/>
              <a:t>. So </a:t>
            </a:r>
            <a:r>
              <a:rPr lang="de-DE" i="0" baseline="0" dirty="0" err="1" smtClean="0"/>
              <a:t>once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have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made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improvement</a:t>
            </a:r>
            <a:r>
              <a:rPr lang="de-DE" i="0" baseline="0" dirty="0" smtClean="0"/>
              <a:t> in </a:t>
            </a:r>
            <a:r>
              <a:rPr lang="de-DE" i="0" baseline="0" dirty="0" err="1" smtClean="0"/>
              <a:t>their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forest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management</a:t>
            </a:r>
            <a:r>
              <a:rPr lang="de-DE" i="0" baseline="0" dirty="0" smtClean="0"/>
              <a:t>, </a:t>
            </a:r>
            <a:r>
              <a:rPr lang="de-DE" i="0" baseline="0" dirty="0" err="1" smtClean="0"/>
              <a:t>they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would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pursue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certification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rather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than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renewing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their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legality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verification</a:t>
            </a:r>
            <a:r>
              <a:rPr lang="de-DE" i="0" baseline="0" dirty="0" smtClean="0"/>
              <a:t> </a:t>
            </a:r>
            <a:r>
              <a:rPr lang="de-DE" i="0" baseline="0" dirty="0" err="1" smtClean="0"/>
              <a:t>status</a:t>
            </a:r>
            <a:r>
              <a:rPr lang="de-DE" i="0" baseline="0" dirty="0" smtClean="0"/>
              <a:t>. </a:t>
            </a:r>
            <a:endParaRPr lang="de-DE" i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245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i="1" dirty="0" err="1" smtClean="0"/>
              <a:t>Please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be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aware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that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these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results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may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have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changed</a:t>
            </a:r>
            <a:r>
              <a:rPr lang="de-DE" i="1" baseline="0" dirty="0" smtClean="0"/>
              <a:t> in </a:t>
            </a:r>
            <a:r>
              <a:rPr lang="de-DE" i="1" baseline="0" dirty="0" err="1" smtClean="0"/>
              <a:t>the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meantime</a:t>
            </a:r>
            <a:r>
              <a:rPr lang="de-DE" i="1" baseline="0" dirty="0" smtClean="0"/>
              <a:t>, </a:t>
            </a:r>
            <a:r>
              <a:rPr lang="de-DE" i="1" baseline="0" dirty="0" err="1" smtClean="0"/>
              <a:t>as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the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study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by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Proforest</a:t>
            </a:r>
            <a:r>
              <a:rPr lang="de-DE" i="1" baseline="0" dirty="0" smtClean="0"/>
              <a:t> was </a:t>
            </a:r>
            <a:r>
              <a:rPr lang="de-DE" i="1" baseline="0" dirty="0" err="1" smtClean="0"/>
              <a:t>done</a:t>
            </a:r>
            <a:r>
              <a:rPr lang="de-DE" i="1" baseline="0" dirty="0" smtClean="0"/>
              <a:t> in 2012!</a:t>
            </a:r>
            <a:endParaRPr lang="de-DE" i="1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225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For</a:t>
            </a:r>
            <a:r>
              <a:rPr lang="en-GB" baseline="0" dirty="0" smtClean="0"/>
              <a:t> FSC see: https://ic.fsc.org/ensuring-compliance.493.htm</a:t>
            </a:r>
          </a:p>
          <a:p>
            <a:r>
              <a:rPr lang="en-GB" baseline="0" dirty="0" smtClean="0"/>
              <a:t>For PEFC see: http://www.pefc.org/certification-services/eu-timber-regulation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416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A6824-9DD6-4828-8E52-1AD04468039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292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ec.europa.eu/environment/forests/pdf/Final%20Guidance%20document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eutr2013/faq/index_en.ht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ettf.info/third-party-schemes-tested-against-eut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4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49679"/>
            <a:ext cx="11811000" cy="1071155"/>
          </a:xfrm>
        </p:spPr>
        <p:txBody>
          <a:bodyPr>
            <a:noAutofit/>
          </a:bodyPr>
          <a:lstStyle/>
          <a:p>
            <a:r>
              <a:rPr lang="th-TH" altLang="zh-TW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ข้อกำหนดเกี่ยวกับแผนการตรวจพิสูจน์ความถูกต้องตา</a:t>
            </a:r>
            <a:r>
              <a:rPr lang="de-DE" altLang="zh-TW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zh-TW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</a:t>
            </a:r>
            <a:r>
              <a:rPr lang="th-TH" altLang="zh-TW" sz="3400" dirty="0" smtClean="0">
                <a:solidFill>
                  <a:srgbClr val="006600"/>
                </a:solidFill>
              </a:rPr>
              <a:t> </a:t>
            </a:r>
            <a:endParaRPr lang="zh-TW" altLang="en-US" sz="34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06625"/>
            <a:ext cx="7334250" cy="440753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ไม่มีระบบการตรวจสอบใดๆที่ได้รับการรับรอง</a:t>
            </a:r>
            <a:r>
              <a:rPr lang="en-US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(Accredited)</a:t>
            </a: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แต่ว่าองค์กรที่เป็นเจ้าของการระบบการตรวจสอบได้รับการรับรองจาก </a:t>
            </a:r>
            <a:r>
              <a:rPr lang="en-US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 </a:t>
            </a: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หรือ </a:t>
            </a:r>
            <a:r>
              <a:rPr lang="en-US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</a:t>
            </a:r>
            <a:endParaRPr lang="en-GB" altLang="zh-TW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ระบบการตรวจสอบบางระบบ </a:t>
            </a:r>
            <a:r>
              <a:rPr lang="en-GB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(GFS</a:t>
            </a:r>
            <a:r>
              <a:rPr lang="en-US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</a:t>
            </a:r>
            <a:r>
              <a:rPr lang="en-GB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BV) </a:t>
            </a:r>
            <a:r>
              <a:rPr lang="th-TH" altLang="zh-TW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ยอมให้มีการปนกันของวัตถุซึ่งอาจจะมีข้อสงสัยในด้านกฏหมาย</a:t>
            </a:r>
            <a:endParaRPr lang="zh-TW" alt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250" y="2206625"/>
            <a:ext cx="4476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1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118359"/>
            <a:ext cx="11505304" cy="3749041"/>
          </a:xfrm>
        </p:spPr>
        <p:txBody>
          <a:bodyPr>
            <a:noAutofit/>
          </a:bodyPr>
          <a:lstStyle/>
          <a:p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ในการประเมินความน่าเชื่อถือของระบบการตรวจสอบขององค์กรภายนอก ผู้ประกอบการอาจจะตั้งคำถามว่า</a:t>
            </a:r>
            <a:endParaRPr lang="en-GB" sz="2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ความต้องการทุกอย่างเป็นไปตาม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TR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หรือไม่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การรับรองหรือระบบการตรวจสอบนั้นเป็นไปตามมาตรฐานต่างๆ หรือไม่ มีส่วนเกี่ยวข้องกับมาตรฐานยุโรป หรือระหว่างประเทศ 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อาทิ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แนวทาง 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ISO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ที่เกี่ยวข้อง รหัสของ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ISEAL)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หรือไม่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มีการรายงานผลหรือปัญหาของระบบการตรวจสอบในประเทศแหล่งที่มาของไม้อย่างเพียงพอหรือไม่?</a:t>
            </a:r>
            <a:endParaRPr lang="en-GB" sz="2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องค์การที่ทำตรวจสอบนั้นมีความเป็นอิสระหรือไม่?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6240" y="6182380"/>
            <a:ext cx="1130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zh-TW" sz="1400" dirty="0" smtClean="0">
                <a:latin typeface="TH SarabunPSK" pitchFamily="34" charset="-34"/>
                <a:cs typeface="TH SarabunPSK" pitchFamily="34" charset="-34"/>
              </a:rPr>
              <a:t>แหล่งที่มา </a:t>
            </a:r>
            <a:r>
              <a:rPr lang="en-GB" altLang="zh-TW" sz="14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zh-TW" sz="1400" dirty="0" smtClean="0">
                <a:latin typeface="TH SarabunPSK" pitchFamily="34" charset="-34"/>
                <a:cs typeface="TH SarabunPSK" pitchFamily="34" charset="-34"/>
              </a:rPr>
              <a:t>เอกสารคำชี้แนะสำหรับ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US" sz="1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TR</a:t>
            </a:r>
            <a:r>
              <a:rPr lang="th-TH" sz="1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โดยคณะกรรมาธิการยุโรป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  <a:hlinkClick r:id="rId2"/>
              </a:rPr>
              <a:t>http://ec.europa.eu/environment/forests/pdf/Final%20Guidance%20document.pdf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zh-TW" altLang="en-US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4800" y="1351168"/>
            <a:ext cx="11887200" cy="739850"/>
          </a:xfrm>
        </p:spPr>
        <p:txBody>
          <a:bodyPr>
            <a:noAutofit/>
          </a:bodyPr>
          <a:lstStyle/>
          <a:p>
            <a:r>
              <a:rPr lang="th-TH" altLang="zh-TW" sz="35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บทบาทของความถูกต้องตามกฎหมายและแผนการรับรอง</a:t>
            </a:r>
            <a:r>
              <a:rPr lang="en-GB" altLang="zh-TW" sz="35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  <a:endParaRPr lang="zh-TW" altLang="en-US" sz="35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865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79" y="1310640"/>
            <a:ext cx="11856721" cy="838200"/>
          </a:xfrm>
        </p:spPr>
        <p:txBody>
          <a:bodyPr>
            <a:noAutofit/>
          </a:bodyPr>
          <a:lstStyle/>
          <a:p>
            <a:r>
              <a:rPr lang="th-TH" altLang="zh-TW" sz="35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บทบาทของความถูกต้องตามกฎหมายและแผนการรับรอง</a:t>
            </a:r>
            <a:r>
              <a:rPr lang="en-GB" sz="35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(2/2)</a:t>
            </a:r>
            <a:endParaRPr lang="en-GB" sz="35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2209800"/>
            <a:ext cx="11323320" cy="45262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ในการประเมินความเสี่ยงนอกจากปัจจัยอื่นๆแล้ว ผู้ประกอบการอาจพิจารณาได้ว่า ถ้าสินค้านั้นได้รับการรับรองหรือตรวจสอบความถูกต้องตามกฎหมายแล้ว ก็อาจถือได้ว่าสินค้านั้นไม่มีความเสี่ยงในเรื่องกฏหมาย วางขายในตลาดได้ โดยไม่ต้องดูเรื่องการลดความเสี่ยงเพิ่มอีก โดยที่ไม่มีข้อมูลอื่นใดๆมาโต้แย้ง</a:t>
            </a:r>
          </a:p>
          <a:p>
            <a:pPr marL="0" indent="0">
              <a:buNone/>
            </a:pPr>
            <a:endParaRPr lang="de-DE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de-DE" sz="1600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de-DE" sz="1600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de-DE" sz="1600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de-DE" sz="1600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แหล่งข้อมูล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คณะกรรมาธิการยุโรป เว็บไซต์สิ่งแวดล้อม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DG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คำถามที่สอบถามบ่อย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en-GB" sz="1600" dirty="0">
                <a:latin typeface="TH SarabunPSK" pitchFamily="34" charset="-34"/>
                <a:cs typeface="TH SarabunPSK" pitchFamily="34" charset="-34"/>
                <a:hlinkClick r:id="rId3"/>
              </a:rPr>
              <a:t>http://ec.europa.eu/environment/eutr2013/faq/index_en.htm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78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5722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1463700"/>
            <a:ext cx="10765716" cy="1655762"/>
          </a:xfrm>
        </p:spPr>
        <p:txBody>
          <a:bodyPr>
            <a:no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บทบาทของการรับรองและการตรวจสอบ</a:t>
            </a:r>
            <a:b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ความถูกต้องตามกฎหมาย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066800" y="584225"/>
            <a:ext cx="11412537" cy="87947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72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42" y="1395880"/>
            <a:ext cx="11615057" cy="77961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การปฏิบัติตามกฎ ระเบียบ ข้อบังคับ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" y="2133600"/>
            <a:ext cx="11704320" cy="448087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US" sz="2900" dirty="0" smtClean="0">
                <a:latin typeface="TH SarabunPSK" pitchFamily="34" charset="-34"/>
                <a:cs typeface="TH SarabunPSK" pitchFamily="34" charset="-34"/>
              </a:rPr>
              <a:t>EU TR</a:t>
            </a: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มิยอมรับกฎหมายหรือแผนการจัดการป่าใดๆ เป็นพิเศษ แม้ว่าจะมีบุคคลที่สามเป็นฝ่ายรับรองการ</a:t>
            </a:r>
            <a:r>
              <a:rPr lang="th-TH" sz="29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ประเมินความเสี่ยง</a:t>
            </a: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นั้นก็ตาม</a:t>
            </a:r>
            <a:endParaRPr lang="en-GB" sz="29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US" sz="2900" dirty="0" smtClean="0">
                <a:latin typeface="TH SarabunPSK" pitchFamily="34" charset="-34"/>
                <a:cs typeface="TH SarabunPSK" pitchFamily="34" charset="-34"/>
              </a:rPr>
              <a:t>EU TR</a:t>
            </a: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) บัญญัติว่า</a:t>
            </a:r>
            <a:r>
              <a:rPr lang="en-GB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‘</a:t>
            </a:r>
            <a:r>
              <a:rPr lang="th-TH" sz="29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รับประกันการทำตามกฎหมายที่เกี่ยวข้องซึ่งอาจรวมถึงการรับรองหรือการตรวจสอบจากบุคคลภายนอกที่ครอบคลุมถึงกฎหมายที่เกี่ยวข้อง</a:t>
            </a:r>
            <a:r>
              <a:rPr lang="en-GB" sz="29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’</a:t>
            </a:r>
            <a:endParaRPr lang="en-GB" sz="2900" i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ไม้และผลิตภัณฑ์จากไม้ที่ได้ใบอนุญาต </a:t>
            </a:r>
            <a:r>
              <a:rPr lang="en-GB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FLEGT </a:t>
            </a: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หรือ</a:t>
            </a:r>
            <a:r>
              <a:rPr lang="en-GB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CITES </a:t>
            </a: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เท่านั้นที่จะได้รับการรับรองจาก</a:t>
            </a: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 กฎหมายควบคุมการค้าไม้ของสหภาพยุโรป (</a:t>
            </a:r>
            <a:r>
              <a:rPr lang="en-US" sz="2900" dirty="0" smtClean="0">
                <a:latin typeface="TH SarabunPSK" pitchFamily="34" charset="-34"/>
                <a:cs typeface="TH SarabunPSK" pitchFamily="34" charset="-34"/>
              </a:rPr>
              <a:t>EU TR</a:t>
            </a:r>
            <a:r>
              <a:rPr lang="th-TH" sz="29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GB" sz="29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797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533376"/>
            <a:ext cx="11848652" cy="472440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บทบาทของแผนการรับรองและตรวจสอบจากภายนอก</a:t>
            </a:r>
            <a:r>
              <a:rPr lang="de-DE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194560"/>
            <a:ext cx="7494366" cy="4312919"/>
          </a:xfrm>
        </p:spPr>
        <p:txBody>
          <a:bodyPr>
            <a:normAutofit/>
          </a:bodyPr>
          <a:lstStyle/>
          <a:p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ในขั้นตอนการประเมินความเสี่ยง และลดความเสี่ยงจะต้องพิจารณาสิ่งต่อไปนี้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buFont typeface="+mj-lt"/>
              <a:buAutoNum type="arabicPeriod"/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ระบบที่มีอยู่เป็นที่รู้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โดยทั่วไป 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และอย่างน้อยต้องมีความเกี่ยวเนื่อง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กับกฎหมาย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ที่เกี่ยวข้อง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842963" lvl="1" indent="-457200">
              <a:buFont typeface="+mj-lt"/>
              <a:buAutoNum type="arabicPeriod"/>
            </a:pP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มีระบบการตรวจอย่างสม่ำเสมอโดยบุคคลที่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 เช่น การ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ตรวจ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สถานที่ เพื่อ</a:t>
            </a:r>
            <a:r>
              <a:rPr lang="th-TH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เป็นการตรวจว่ามีการปฏิบัติ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ตามกฎหมาย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05452" y="6508115"/>
            <a:ext cx="2743200" cy="365125"/>
          </a:xfrm>
        </p:spPr>
        <p:txBody>
          <a:bodyPr/>
          <a:lstStyle/>
          <a:p>
            <a:fld id="{A4CE05BE-1510-4BF9-B87A-E3BAF5EBDA19}" type="slidenum">
              <a:rPr lang="zh-TW" altLang="en-US" smtClean="0"/>
              <a:pPr/>
              <a:t>4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125" y="2343259"/>
            <a:ext cx="43338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5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0" y="1269776"/>
            <a:ext cx="11689720" cy="929640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บทบาทของแผนการรับรองและตรวจสอบจากภายนอก</a:t>
            </a:r>
            <a:r>
              <a:rPr lang="de-DE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/2)</a:t>
            </a:r>
            <a:endParaRPr lang="en-GB" sz="36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06625"/>
            <a:ext cx="7450824" cy="4525963"/>
          </a:xfrm>
        </p:spPr>
        <p:txBody>
          <a:bodyPr>
            <a:noAutofit/>
          </a:bodyPr>
          <a:lstStyle/>
          <a:p>
            <a:pPr marL="385763" indent="-457200"/>
            <a:r>
              <a:rPr lang="th-TH" sz="29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อาจจะนำมาพิจารณาในการประเมินความเสี่ยงและการลดความเสี่ยงด้วยถ้ามีคุณสมบัติดังนี้</a:t>
            </a:r>
            <a:endParaRPr lang="en-GB" sz="29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900113" lvl="1" indent="-514350">
              <a:buAutoNum type="arabicPeriod"/>
            </a:pP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วิธีการ (ตรวจสอบโดยบุคคลที่สาม) ที่จะติดตามไม้และผลิตภัณฑ์ไม้ที่มีการตัดมาอย่างถูกด้องตามกฏหมายที่เกี่ยวข้อง ณจุดต่างๆ ในห่วงโซ่อุปทาน</a:t>
            </a:r>
            <a:endParaRPr lang="th-TH" sz="29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900113" lvl="1" indent="-514350">
              <a:buAutoNum type="arabicPeriod"/>
            </a:pP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</a:t>
            </a:r>
            <a:r>
              <a:rPr lang="th-TH" sz="29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ควบคุม (ตรวจสอบโดยบุคคลที่สาม) ไม่ให้</a:t>
            </a:r>
            <a:r>
              <a:rPr lang="th-TH" sz="29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ไม้หรือผลิตภัณฑ์ไม้ ที่ไม่รู้แหล่งที่มา หรือที่ได้มาอย่างไม้ถูกต้องเข้ามาในห่วงโซ่</a:t>
            </a:r>
            <a:endParaRPr lang="en-GB" sz="29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endParaRPr lang="en-GB" sz="2900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endParaRPr lang="en-GB" sz="29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5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075" y="2550893"/>
            <a:ext cx="43529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87" y="1341120"/>
            <a:ext cx="8229600" cy="73152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การประเมินแผนการที่มีอยู่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2206624"/>
            <a:ext cx="8458150" cy="4498975"/>
          </a:xfrm>
        </p:spPr>
        <p:txBody>
          <a:bodyPr>
            <a:noAutofit/>
          </a:bodyPr>
          <a:lstStyle/>
          <a:p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สหภาพการค้าไม้แห่งยุโรป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European </a:t>
            </a:r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Timber Trade 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Federation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ETTF)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กำหนดให้ </a:t>
            </a:r>
            <a:r>
              <a:rPr lang="en-GB" sz="26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Proforest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เป็นผู้ประเมินแผนการการตรวจสอบและการรับรองที่มีอยู่ว่าสามารถเป็นหลักประกันในการทำตามเงื่อนของ 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 TR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ได้มากน้อยเพียงใด</a:t>
            </a:r>
            <a:r>
              <a:rPr lang="en-GB" sz="2600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en-GB" sz="2600" dirty="0" smtClean="0">
                <a:latin typeface="TH SarabunPSK" pitchFamily="34" charset="-34"/>
                <a:cs typeface="TH SarabunPSK" pitchFamily="34" charset="-34"/>
                <a:hlinkClick r:id="rId2"/>
              </a:rPr>
              <a:t>www.ettf.info/third-party-schemes-tested-against-eutr</a:t>
            </a:r>
            <a:r>
              <a:rPr lang="en-GB" sz="26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GB" sz="2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เพื่อการอ้างอิงเท่านั้นผู้ดำเนินการ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Operator)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ต้องรับผิดชอบตัดสินใจเองทั้ง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สำคัญ</a:t>
            </a:r>
            <a:r>
              <a:rPr lang="en-GB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ยังไม่มีการรับรองผลจาก </a:t>
            </a:r>
            <a:r>
              <a:rPr lang="en-GB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EC </a:t>
            </a:r>
            <a:r>
              <a:rPr lang="th-TH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หรือองค์กรหน่วยงานที่มีอำนาจหน้าที่โดยตรง (</a:t>
            </a:r>
            <a:r>
              <a:rPr lang="en-US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Competent Authority) </a:t>
            </a:r>
            <a:r>
              <a:rPr lang="th-TH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ใดๆ</a:t>
            </a:r>
            <a:r>
              <a:rPr lang="en-GB" sz="26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!</a:t>
            </a:r>
            <a:endParaRPr lang="en-GB" sz="2600" b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2600" dirty="0">
              <a:latin typeface="TH SarabunPSK" pitchFamily="34" charset="-34"/>
              <a:cs typeface="TH SarabunPSK" pitchFamily="34" charset="-34"/>
            </a:endParaRPr>
          </a:p>
          <a:p>
            <a:endParaRPr lang="en-GB" sz="2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D09E1-CAB4-408E-A298-59F1CA6C6FDF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2000" y="2099945"/>
            <a:ext cx="3062895" cy="433251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640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9"/>
          <p:cNvSpPr>
            <a:spLocks noChangeArrowheads="1"/>
          </p:cNvSpPr>
          <p:nvPr/>
        </p:nvSpPr>
        <p:spPr bwMode="auto">
          <a:xfrm flipV="1">
            <a:off x="518160" y="2087876"/>
            <a:ext cx="11673840" cy="3337564"/>
          </a:xfrm>
          <a:prstGeom prst="rect">
            <a:avLst/>
          </a:prstGeom>
          <a:solidFill>
            <a:schemeClr val="accent2">
              <a:lumMod val="60000"/>
              <a:lumOff val="40000"/>
              <a:alpha val="50196"/>
            </a:scheme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" y="1432560"/>
            <a:ext cx="11628119" cy="64008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แผนการที่ได้รับการประเมิน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2087876"/>
            <a:ext cx="11536680" cy="4770123"/>
          </a:xfrm>
        </p:spPr>
        <p:txBody>
          <a:bodyPr>
            <a:no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โครงการติดตามไม้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Wood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Tracking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Programme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 โดยจีพีเอส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GFS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การตรวจพิสูจน์ที่มาทางกฎหมาย (</a:t>
            </a:r>
            <a:r>
              <a:rPr lang="fr-FR" sz="2000" dirty="0" err="1" smtClean="0">
                <a:latin typeface="TH SarabunPSK" pitchFamily="34" charset="-34"/>
                <a:cs typeface="TH SarabunPSK" pitchFamily="34" charset="-34"/>
              </a:rPr>
              <a:t>Verification</a:t>
            </a:r>
            <a:r>
              <a:rPr lang="fr-FR" sz="2000" dirty="0" smtClean="0">
                <a:latin typeface="TH SarabunPSK" pitchFamily="34" charset="-34"/>
                <a:cs typeface="TH SarabunPSK" pitchFamily="34" charset="-34"/>
              </a:rPr>
              <a:t> of </a:t>
            </a:r>
            <a:r>
              <a:rPr lang="fr-FR" sz="2000" dirty="0" err="1" smtClean="0">
                <a:latin typeface="TH SarabunPSK" pitchFamily="34" charset="-34"/>
                <a:cs typeface="TH SarabunPSK" pitchFamily="34" charset="-34"/>
              </a:rPr>
              <a:t>Legal</a:t>
            </a:r>
            <a:r>
              <a:rPr lang="fr-FR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fr-FR" sz="2000" dirty="0" err="1" smtClean="0">
                <a:latin typeface="TH SarabunPSK" pitchFamily="34" charset="-34"/>
                <a:cs typeface="TH SarabunPSK" pitchFamily="34" charset="-34"/>
              </a:rPr>
              <a:t>Origin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 และการตรวจพิสูจน์การปฏิบัติที่สอดคล้องตามกฎหมาย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Verified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Legal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Compliance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โดยพันธมิตรป่าฝน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2000" dirty="0" err="1">
                <a:latin typeface="TH SarabunPSK" pitchFamily="34" charset="-34"/>
                <a:cs typeface="TH SarabunPSK" pitchFamily="34" charset="-34"/>
              </a:rPr>
              <a:t>Origine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 et </a:t>
            </a:r>
            <a:r>
              <a:rPr lang="en-GB" sz="2000" dirty="0" err="1">
                <a:latin typeface="TH SarabunPSK" pitchFamily="34" charset="-34"/>
                <a:cs typeface="TH SarabunPSK" pitchFamily="34" charset="-34"/>
              </a:rPr>
              <a:t>Légalité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 du Bois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แหล่งและความถูกต้องตามกฎหมายของไม้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โดย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Bureau </a:t>
            </a:r>
            <a:r>
              <a:rPr lang="en-GB" sz="2000" dirty="0" err="1">
                <a:latin typeface="TH SarabunPSK" pitchFamily="34" charset="-34"/>
                <a:cs typeface="TH SarabunPSK" pitchFamily="34" charset="-34"/>
              </a:rPr>
              <a:t>Veritas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การตรวจพิสูจน์แหล่งปลูกและทำไม้ทางกฎหมาย 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L</a:t>
            </a:r>
            <a:r>
              <a:rPr lang="en-GB" sz="2000" dirty="0" err="1" smtClean="0">
                <a:latin typeface="TH SarabunPSK" pitchFamily="34" charset="-34"/>
                <a:cs typeface="TH SarabunPSK" pitchFamily="34" charset="-34"/>
              </a:rPr>
              <a:t>egal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Harvest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Verification)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โดยระบบการรับรองทางวิทยาศาสตร์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Scientific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Certification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Systems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ระบบการรับรองความถูกต้องตามกฎหมาย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Legality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Assurance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System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โดย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 err="1">
                <a:latin typeface="TH SarabunPSK" pitchFamily="34" charset="-34"/>
                <a:cs typeface="TH SarabunPSK" pitchFamily="34" charset="-34"/>
              </a:rPr>
              <a:t>Certisource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แหล่งกฎหมาย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Legal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Source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โดย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 err="1">
                <a:latin typeface="TH SarabunPSK" pitchFamily="34" charset="-34"/>
                <a:cs typeface="TH SarabunPSK" pitchFamily="34" charset="-34"/>
              </a:rPr>
              <a:t>NEPCon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การตรวจพิสูจน์ไม้ตามการปฏิบัติตามกฎหมาย โดยสมาคมด้านที่ดิน 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Soil Association)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  <a:p>
            <a:pPr marL="265113" indent="-265113" eaLnBrk="0" hangingPunct="0"/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โครงการสำหรับการรับรองการตรวจรับรองป่าไม้ 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Programme for the Endorsement of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Forest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Certification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schemes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PEFC) (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รวมถึง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2000" dirty="0">
                <a:latin typeface="TH SarabunPSK" pitchFamily="34" charset="-34"/>
                <a:cs typeface="TH SarabunPSK" pitchFamily="34" charset="-34"/>
              </a:rPr>
              <a:t>CSA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SFI+28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โครงการแห่งชาติ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แห่ง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  <a:p>
            <a:pPr marL="265113" indent="-265113" eaLnBrk="0" hangingPunct="0"/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สภาควบคุมดูแลป่าไม้ (</a:t>
            </a:r>
            <a:r>
              <a:rPr lang="en-GB" sz="2000" dirty="0" smtClean="0">
                <a:latin typeface="TH SarabunPSK" pitchFamily="34" charset="-34"/>
                <a:cs typeface="TH SarabunPSK" pitchFamily="34" charset="-34"/>
              </a:rPr>
              <a:t>Forest Stewardship Council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: FSC®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GB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 rot="20571643">
            <a:off x="6466191" y="3676162"/>
            <a:ext cx="2679370" cy="769441"/>
          </a:xfrm>
          <a:prstGeom prst="rect">
            <a:avLst/>
          </a:prstGeom>
          <a:solidFill>
            <a:schemeClr val="accent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มีอยู่จำกัด</a:t>
            </a:r>
            <a:endParaRPr lang="en-GB" sz="4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786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4" y="1447800"/>
            <a:ext cx="11800115" cy="47244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ผลการประเมิน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3136407"/>
              </p:ext>
            </p:extLst>
          </p:nvPr>
        </p:nvGraphicFramePr>
        <p:xfrm>
          <a:off x="304803" y="2194560"/>
          <a:ext cx="8458197" cy="4440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43723"/>
                <a:gridCol w="627930"/>
                <a:gridCol w="748409"/>
                <a:gridCol w="605853"/>
                <a:gridCol w="498940"/>
                <a:gridCol w="475180"/>
                <a:gridCol w="570215"/>
                <a:gridCol w="534576"/>
                <a:gridCol w="653371"/>
              </a:tblGrid>
              <a:tr h="836196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หลักเกณฑ์</a:t>
                      </a:r>
                      <a:endParaRPr lang="en-GB" sz="18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BV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err="1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CertiSource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GFS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RA</a:t>
                      </a:r>
                      <a:r>
                        <a:rPr lang="en-GB" sz="15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VLO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RA VLC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SA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SCS 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 err="1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NEPCon</a:t>
                      </a:r>
                      <a:endParaRPr lang="en-GB" sz="15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  <a:tr h="428724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สิทธิ์ตามกฎหมายในการตัดไม้</a:t>
                      </a:r>
                      <a:endParaRPr lang="en-GB" sz="1800" dirty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 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การชำระค่าสิทธิ์ในการตัดและค่าไม้</a:t>
                      </a:r>
                      <a:endParaRPr lang="en-GB" sz="1800" dirty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  <a:tr h="14392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ความปฏิบัติคามกฎหมายที่เกี่ยวข้อง</a:t>
                      </a:r>
                      <a:endParaRPr lang="en-GB" sz="1800" baseline="0" dirty="0" smtClean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h-TH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สิ่งแวดล้อม</a:t>
                      </a:r>
                      <a:endParaRPr lang="en-GB" sz="1800" baseline="0" dirty="0" smtClean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h-TH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การจัดการป่าไม้</a:t>
                      </a:r>
                      <a:endParaRPr lang="en-GB" sz="1800" baseline="0" dirty="0" smtClean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h-TH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การอนุรักษ์ความหลากหลายทางชีวภาพ</a:t>
                      </a:r>
                      <a:endParaRPr lang="en-GB" sz="1800" dirty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NC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P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NC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  <a:tr h="648099">
                <a:tc>
                  <a:txBody>
                    <a:bodyPr/>
                    <a:lstStyle/>
                    <a:p>
                      <a:r>
                        <a:rPr lang="th-TH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การปฏิบัติตามกฎหมายที่เกี่ยวเนื่องกับบุคคลที่สาม</a:t>
                      </a:r>
                      <a:r>
                        <a:rPr lang="en-GB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 </a:t>
                      </a:r>
                      <a:endParaRPr lang="en-GB" sz="1800" dirty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  <a:tr h="648099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การปฏิบัติตามกฎการค้า</a:t>
                      </a:r>
                      <a:r>
                        <a:rPr lang="th-TH" sz="1800" baseline="0" dirty="0" smtClean="0">
                          <a:latin typeface="TH SarabunPSK" pitchFamily="34" charset="-34"/>
                          <a:ea typeface="Tahoma" panose="020B0604030504040204" pitchFamily="34" charset="0"/>
                          <a:cs typeface="TH SarabunPSK" pitchFamily="34" charset="-34"/>
                        </a:rPr>
                        <a:t> ภาษี ศุลกากร</a:t>
                      </a:r>
                      <a:endParaRPr lang="en-GB" sz="1800" dirty="0">
                        <a:latin typeface="TH SarabunPSK" pitchFamily="34" charset="-34"/>
                        <a:ea typeface="Tahoma" panose="020B0604030504040204" pitchFamily="34" charset="0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NC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NC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TH SarabunPSK" pitchFamily="34" charset="-34"/>
                          <a:cs typeface="TH SarabunPSK" pitchFamily="34" charset="-34"/>
                        </a:rPr>
                        <a:t>C</a:t>
                      </a:r>
                      <a:endParaRPr lang="en-GB" sz="18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11" marR="61111" marT="40741" marB="40741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D09E1-CAB4-408E-A298-59F1CA6C6FDF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63000" y="2194560"/>
            <a:ext cx="33310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C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 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ปฏิบัติตาม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 smtClean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P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ปฏิบัติตามบางส่วน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NC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ไม่ปฏิบัติตาม</a:t>
            </a:r>
            <a:endParaRPr lang="de-DE" sz="16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GB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BV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 = Bureau </a:t>
            </a:r>
            <a:r>
              <a:rPr lang="en-GB" sz="1600" dirty="0" err="1" smtClean="0">
                <a:latin typeface="TH SarabunPSK" pitchFamily="34" charset="-34"/>
                <a:cs typeface="TH SarabunPSK" pitchFamily="34" charset="-34"/>
              </a:rPr>
              <a:t>Veritas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GFS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การบริการด้านป่าไม้โลก 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RA VLO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การตรวจพิสูจน์ที่มาทางกฎหมาย โดยพันธมิตรป่าฝน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RA VLC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การตรวจพิสูจน์การปฏิบัติที่สอดคล้องตามกฎหมาย โดยพันธมิตรป่าฝน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SA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สมาคมดิน </a:t>
            </a:r>
            <a:endParaRPr lang="en-GB" sz="16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600" b="1" dirty="0">
                <a:solidFill>
                  <a:schemeClr val="accent2"/>
                </a:solidFill>
                <a:latin typeface="TH SarabunPSK" pitchFamily="34" charset="-34"/>
                <a:cs typeface="TH SarabunPSK" pitchFamily="34" charset="-34"/>
              </a:rPr>
              <a:t>SCS</a:t>
            </a:r>
            <a:r>
              <a:rPr lang="en-GB" sz="16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600" dirty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ระบบการตรวจรับรองทางวิทยาศาสตร์ </a:t>
            </a:r>
            <a:endParaRPr lang="en-GB" sz="16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58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974" y="1219171"/>
            <a:ext cx="11498011" cy="114300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06600"/>
                </a:solidFill>
              </a:rPr>
              <a:t>FSC &amp; PEFC: </a:t>
            </a:r>
            <a:r>
              <a:rPr lang="en-GB" dirty="0">
                <a:solidFill>
                  <a:srgbClr val="006600"/>
                </a:solidFill>
              </a:rPr>
              <a:t>Legal requirements related to trade and customs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66" y="2112741"/>
            <a:ext cx="9074121" cy="452596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In the </a:t>
            </a:r>
            <a:r>
              <a:rPr lang="en-GB" sz="2400" dirty="0" err="1" smtClean="0"/>
              <a:t>Proforest</a:t>
            </a:r>
            <a:r>
              <a:rPr lang="en-GB" sz="2400" dirty="0" smtClean="0"/>
              <a:t> study, legal requirements related to trade and customs were the only issue that was found not to be covered by the schemes.</a:t>
            </a:r>
          </a:p>
          <a:p>
            <a:r>
              <a:rPr lang="en-GB" sz="2400" dirty="0" smtClean="0"/>
              <a:t>However, in the meantime, both schemes have addressed this issue:</a:t>
            </a:r>
          </a:p>
          <a:p>
            <a:pPr lvl="1"/>
            <a:r>
              <a:rPr lang="en-GB" dirty="0" smtClean="0"/>
              <a:t>FSC: </a:t>
            </a:r>
            <a:r>
              <a:rPr lang="en-US" dirty="0"/>
              <a:t>Advice Notes 40-004-11, 40-004-12 and </a:t>
            </a:r>
            <a:r>
              <a:rPr lang="en-US" dirty="0" smtClean="0"/>
              <a:t>40-005-20</a:t>
            </a:r>
          </a:p>
          <a:p>
            <a:pPr lvl="1"/>
            <a:r>
              <a:rPr lang="en-US" dirty="0"/>
              <a:t>PEFC: New </a:t>
            </a:r>
            <a:r>
              <a:rPr lang="en-US" dirty="0" smtClean="0"/>
              <a:t>Chain </a:t>
            </a:r>
            <a:r>
              <a:rPr lang="en-US" dirty="0"/>
              <a:t>of Custody </a:t>
            </a:r>
            <a:r>
              <a:rPr lang="en-US" dirty="0" smtClean="0"/>
              <a:t>Standard with integral </a:t>
            </a:r>
            <a:r>
              <a:rPr lang="de-DE" dirty="0" smtClean="0"/>
              <a:t>Due </a:t>
            </a:r>
            <a:r>
              <a:rPr lang="de-DE" dirty="0"/>
              <a:t>Diligence </a:t>
            </a:r>
            <a:r>
              <a:rPr lang="de-DE" dirty="0" smtClean="0"/>
              <a:t>System in 2013</a:t>
            </a:r>
          </a:p>
          <a:p>
            <a:pPr marL="457200" lvl="1" indent="0">
              <a:buNone/>
            </a:pPr>
            <a:endParaRPr lang="en-GB" dirty="0" smtClean="0"/>
          </a:p>
          <a:p>
            <a:pPr algn="ctr">
              <a:buNone/>
            </a:pPr>
            <a:r>
              <a:rPr lang="en-GB" sz="2400" dirty="0" smtClean="0"/>
              <a:t>Note that these changes have not been assessed by a third party yet.</a:t>
            </a:r>
            <a:endParaRPr lang="en-GB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946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C0B6B9-8D27-4599-A5C9-743F9825D9FD}">
  <ds:schemaRefs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45D9002-7FC2-459C-9214-2D1014A3FE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Microsoft Office PowerPoint</Application>
  <PresentationFormat>Benutzerdefiniert</PresentationFormat>
  <Paragraphs>159</Paragraphs>
  <Slides>13</Slides>
  <Notes>10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Office Theme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การปฏิบัติตามกฎ ระเบียบ ข้อบังคับ</vt:lpstr>
      <vt:lpstr>บทบาทของแผนการรับรองและตรวจสอบจากภายนอก (1/2)</vt:lpstr>
      <vt:lpstr>บทบาทของแผนการรับรองและตรวจสอบจากภายนอก (2/2)</vt:lpstr>
      <vt:lpstr>การประเมินแผนการที่มีอยู่</vt:lpstr>
      <vt:lpstr>แผนการที่ได้รับการประเมิน</vt:lpstr>
      <vt:lpstr>ผลการประเมิน</vt:lpstr>
      <vt:lpstr>FSC &amp; PEFC: Legal requirements related to trade and customs </vt:lpstr>
      <vt:lpstr>ข้อกำหนดเกี่ยวกับแผนการตรวจพิสูจน์ความถูกต้องตา กฎหมาย </vt:lpstr>
      <vt:lpstr>บทบาทของความถูกต้องตามกฎหมายและแผนการรับรอง(1/2)</vt:lpstr>
      <vt:lpstr>บทบาทของความถูกต้องตามกฎหมายและแผนการรับรอง(2/2)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94</cp:revision>
  <dcterms:created xsi:type="dcterms:W3CDTF">2013-11-14T15:38:49Z</dcterms:created>
  <dcterms:modified xsi:type="dcterms:W3CDTF">2015-03-05T17:04:24Z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